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1EE50-034B-4736-B33F-F9918AB225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0D1D28-565C-4BD9-8B72-C0684F223997}">
      <dgm:prSet custT="1"/>
      <dgm:spPr/>
      <dgm:t>
        <a:bodyPr/>
        <a:lstStyle/>
        <a:p>
          <a:r>
            <a:rPr lang="en-US" sz="3600" dirty="0"/>
            <a:t>Restless legs syndrome (RLS) is characterized by </a:t>
          </a:r>
        </a:p>
      </dgm:t>
    </dgm:pt>
    <dgm:pt modelId="{0684E16C-19E8-43E8-84FB-BBD2988D83E7}" type="parTrans" cxnId="{5323D24B-B3BB-461D-9D92-F3103B41BEF7}">
      <dgm:prSet/>
      <dgm:spPr/>
      <dgm:t>
        <a:bodyPr/>
        <a:lstStyle/>
        <a:p>
          <a:endParaRPr lang="en-US"/>
        </a:p>
      </dgm:t>
    </dgm:pt>
    <dgm:pt modelId="{8C998C3F-7EEE-4B63-AD22-9D25F1B71FE6}" type="sibTrans" cxnId="{5323D24B-B3BB-461D-9D92-F3103B41BEF7}">
      <dgm:prSet/>
      <dgm:spPr/>
      <dgm:t>
        <a:bodyPr/>
        <a:lstStyle/>
        <a:p>
          <a:endParaRPr lang="en-US"/>
        </a:p>
      </dgm:t>
    </dgm:pt>
    <dgm:pt modelId="{280FA45E-B4AF-484B-AFA5-5F910FAF8223}">
      <dgm:prSet custT="1"/>
      <dgm:spPr/>
      <dgm:t>
        <a:bodyPr/>
        <a:lstStyle/>
        <a:p>
          <a:r>
            <a:rPr lang="en-US" sz="2800" dirty="0"/>
            <a:t>an uncomfortable urge to move the legs while at rest</a:t>
          </a:r>
        </a:p>
      </dgm:t>
    </dgm:pt>
    <dgm:pt modelId="{768FE048-D895-4CF9-B357-D783F9BCEBD7}" type="parTrans" cxnId="{484A7C3D-FF23-4639-BE14-F253BDC03CA1}">
      <dgm:prSet/>
      <dgm:spPr/>
      <dgm:t>
        <a:bodyPr/>
        <a:lstStyle/>
        <a:p>
          <a:endParaRPr lang="en-US"/>
        </a:p>
      </dgm:t>
    </dgm:pt>
    <dgm:pt modelId="{791FFC45-17A4-4822-B3D7-76D305B6005F}" type="sibTrans" cxnId="{484A7C3D-FF23-4639-BE14-F253BDC03CA1}">
      <dgm:prSet/>
      <dgm:spPr/>
      <dgm:t>
        <a:bodyPr/>
        <a:lstStyle/>
        <a:p>
          <a:endParaRPr lang="en-US"/>
        </a:p>
      </dgm:t>
    </dgm:pt>
    <dgm:pt modelId="{F4F4B757-F7FA-4A4A-A81C-EFC595BF4CE2}">
      <dgm:prSet custT="1"/>
      <dgm:spPr/>
      <dgm:t>
        <a:bodyPr/>
        <a:lstStyle/>
        <a:p>
          <a:r>
            <a:rPr lang="en-US" sz="2800" dirty="0"/>
            <a:t>relief upon movement or getting up to walk</a:t>
          </a:r>
        </a:p>
      </dgm:t>
    </dgm:pt>
    <dgm:pt modelId="{99BF158C-4FF8-4E3C-AB39-AA748E882321}" type="parTrans" cxnId="{58A99164-16BA-4A9E-9907-E8B091451B81}">
      <dgm:prSet/>
      <dgm:spPr/>
      <dgm:t>
        <a:bodyPr/>
        <a:lstStyle/>
        <a:p>
          <a:endParaRPr lang="en-US"/>
        </a:p>
      </dgm:t>
    </dgm:pt>
    <dgm:pt modelId="{72B44BDC-B92A-470F-AC9A-679FE6E4FDB2}" type="sibTrans" cxnId="{58A99164-16BA-4A9E-9907-E8B091451B81}">
      <dgm:prSet/>
      <dgm:spPr/>
      <dgm:t>
        <a:bodyPr/>
        <a:lstStyle/>
        <a:p>
          <a:endParaRPr lang="en-US"/>
        </a:p>
      </dgm:t>
    </dgm:pt>
    <dgm:pt modelId="{41B7EA3C-931E-4AD4-8D99-BBDFAA85F8A2}">
      <dgm:prSet custT="1"/>
      <dgm:spPr/>
      <dgm:t>
        <a:bodyPr/>
        <a:lstStyle/>
        <a:p>
          <a:r>
            <a:rPr lang="en-US" sz="2800" dirty="0"/>
            <a:t>worsened symptom severity at night</a:t>
          </a:r>
          <a:r>
            <a:rPr lang="en-US" sz="2400" dirty="0"/>
            <a:t>.</a:t>
          </a:r>
        </a:p>
      </dgm:t>
    </dgm:pt>
    <dgm:pt modelId="{F859BDEA-356B-4311-8BE8-D9C2A27A241B}" type="parTrans" cxnId="{234F5160-8A7A-4BBF-B657-5CA758535C49}">
      <dgm:prSet/>
      <dgm:spPr/>
      <dgm:t>
        <a:bodyPr/>
        <a:lstStyle/>
        <a:p>
          <a:endParaRPr lang="en-US"/>
        </a:p>
      </dgm:t>
    </dgm:pt>
    <dgm:pt modelId="{663C0768-AC1C-46E3-AC25-39BD813A43DD}" type="sibTrans" cxnId="{234F5160-8A7A-4BBF-B657-5CA758535C49}">
      <dgm:prSet/>
      <dgm:spPr/>
      <dgm:t>
        <a:bodyPr/>
        <a:lstStyle/>
        <a:p>
          <a:endParaRPr lang="en-US"/>
        </a:p>
      </dgm:t>
    </dgm:pt>
    <dgm:pt modelId="{C413A6A2-4F8C-449E-BC84-83BA4A808BD2}" type="pres">
      <dgm:prSet presAssocID="{4441EE50-034B-4736-B33F-F9918AB2252E}" presName="Name0" presStyleCnt="0">
        <dgm:presLayoutVars>
          <dgm:dir/>
          <dgm:animLvl val="lvl"/>
          <dgm:resizeHandles val="exact"/>
        </dgm:presLayoutVars>
      </dgm:prSet>
      <dgm:spPr/>
    </dgm:pt>
    <dgm:pt modelId="{522DAE91-4796-4B0E-B3D5-7C45CA444C5A}" type="pres">
      <dgm:prSet presAssocID="{CC0D1D28-565C-4BD9-8B72-C0684F223997}" presName="linNode" presStyleCnt="0"/>
      <dgm:spPr/>
    </dgm:pt>
    <dgm:pt modelId="{45414514-2DEA-4951-8A57-7B7EDDC7B1AC}" type="pres">
      <dgm:prSet presAssocID="{CC0D1D28-565C-4BD9-8B72-C0684F22399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8F617E80-133F-423C-9590-8BF3C7FDC7A7}" type="pres">
      <dgm:prSet presAssocID="{CC0D1D28-565C-4BD9-8B72-C0684F223997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81C2B09-BDE1-43A3-91D9-CAB4AE24BC79}" type="presOf" srcId="{280FA45E-B4AF-484B-AFA5-5F910FAF8223}" destId="{8F617E80-133F-423C-9590-8BF3C7FDC7A7}" srcOrd="0" destOrd="0" presId="urn:microsoft.com/office/officeart/2005/8/layout/vList5"/>
    <dgm:cxn modelId="{484A7C3D-FF23-4639-BE14-F253BDC03CA1}" srcId="{CC0D1D28-565C-4BD9-8B72-C0684F223997}" destId="{280FA45E-B4AF-484B-AFA5-5F910FAF8223}" srcOrd="0" destOrd="0" parTransId="{768FE048-D895-4CF9-B357-D783F9BCEBD7}" sibTransId="{791FFC45-17A4-4822-B3D7-76D305B6005F}"/>
    <dgm:cxn modelId="{85A7245C-2510-48EC-BCC7-07E838EE69DA}" type="presOf" srcId="{41B7EA3C-931E-4AD4-8D99-BBDFAA85F8A2}" destId="{8F617E80-133F-423C-9590-8BF3C7FDC7A7}" srcOrd="0" destOrd="2" presId="urn:microsoft.com/office/officeart/2005/8/layout/vList5"/>
    <dgm:cxn modelId="{234F5160-8A7A-4BBF-B657-5CA758535C49}" srcId="{CC0D1D28-565C-4BD9-8B72-C0684F223997}" destId="{41B7EA3C-931E-4AD4-8D99-BBDFAA85F8A2}" srcOrd="2" destOrd="0" parTransId="{F859BDEA-356B-4311-8BE8-D9C2A27A241B}" sibTransId="{663C0768-AC1C-46E3-AC25-39BD813A43DD}"/>
    <dgm:cxn modelId="{58A99164-16BA-4A9E-9907-E8B091451B81}" srcId="{CC0D1D28-565C-4BD9-8B72-C0684F223997}" destId="{F4F4B757-F7FA-4A4A-A81C-EFC595BF4CE2}" srcOrd="1" destOrd="0" parTransId="{99BF158C-4FF8-4E3C-AB39-AA748E882321}" sibTransId="{72B44BDC-B92A-470F-AC9A-679FE6E4FDB2}"/>
    <dgm:cxn modelId="{5323D24B-B3BB-461D-9D92-F3103B41BEF7}" srcId="{4441EE50-034B-4736-B33F-F9918AB2252E}" destId="{CC0D1D28-565C-4BD9-8B72-C0684F223997}" srcOrd="0" destOrd="0" parTransId="{0684E16C-19E8-43E8-84FB-BBD2988D83E7}" sibTransId="{8C998C3F-7EEE-4B63-AD22-9D25F1B71FE6}"/>
    <dgm:cxn modelId="{77633B92-9422-4789-AC6C-D96DA7742F2A}" type="presOf" srcId="{F4F4B757-F7FA-4A4A-A81C-EFC595BF4CE2}" destId="{8F617E80-133F-423C-9590-8BF3C7FDC7A7}" srcOrd="0" destOrd="1" presId="urn:microsoft.com/office/officeart/2005/8/layout/vList5"/>
    <dgm:cxn modelId="{8AA25CA9-07D9-4BBE-940F-FD5132F7AE44}" type="presOf" srcId="{CC0D1D28-565C-4BD9-8B72-C0684F223997}" destId="{45414514-2DEA-4951-8A57-7B7EDDC7B1AC}" srcOrd="0" destOrd="0" presId="urn:microsoft.com/office/officeart/2005/8/layout/vList5"/>
    <dgm:cxn modelId="{EE107BDB-50FC-4ECF-9CBE-63DC70EFE5E3}" type="presOf" srcId="{4441EE50-034B-4736-B33F-F9918AB2252E}" destId="{C413A6A2-4F8C-449E-BC84-83BA4A808BD2}" srcOrd="0" destOrd="0" presId="urn:microsoft.com/office/officeart/2005/8/layout/vList5"/>
    <dgm:cxn modelId="{31E60268-FA23-4FF2-9706-8B5FB31CFC4E}" type="presParOf" srcId="{C413A6A2-4F8C-449E-BC84-83BA4A808BD2}" destId="{522DAE91-4796-4B0E-B3D5-7C45CA444C5A}" srcOrd="0" destOrd="0" presId="urn:microsoft.com/office/officeart/2005/8/layout/vList5"/>
    <dgm:cxn modelId="{8CE2F4A4-EA0D-4BC9-9893-1E05A82C7BF1}" type="presParOf" srcId="{522DAE91-4796-4B0E-B3D5-7C45CA444C5A}" destId="{45414514-2DEA-4951-8A57-7B7EDDC7B1AC}" srcOrd="0" destOrd="0" presId="urn:microsoft.com/office/officeart/2005/8/layout/vList5"/>
    <dgm:cxn modelId="{D3D87EED-D3C2-4F82-9043-6DD8A80A093A}" type="presParOf" srcId="{522DAE91-4796-4B0E-B3D5-7C45CA444C5A}" destId="{8F617E80-133F-423C-9590-8BF3C7FDC7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FE940-6CA9-4B60-9DA3-20B0C32C17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CE47FD-3FAD-43A2-9723-A8DBE2E36FC1}">
      <dgm:prSet/>
      <dgm:spPr/>
      <dgm:t>
        <a:bodyPr/>
        <a:lstStyle/>
        <a:p>
          <a:r>
            <a:rPr lang="en-IN"/>
            <a:t>Nonpharmacological </a:t>
          </a:r>
          <a:endParaRPr lang="en-US"/>
        </a:p>
      </dgm:t>
    </dgm:pt>
    <dgm:pt modelId="{8CCAA030-7202-4C17-B395-F79C3C283113}" type="parTrans" cxnId="{7CAAA32A-94B3-43D4-8AE6-4ED05CFD56F1}">
      <dgm:prSet/>
      <dgm:spPr/>
      <dgm:t>
        <a:bodyPr/>
        <a:lstStyle/>
        <a:p>
          <a:endParaRPr lang="en-US"/>
        </a:p>
      </dgm:t>
    </dgm:pt>
    <dgm:pt modelId="{2C345981-A3C4-4B80-983E-34CB7B8AD33A}" type="sibTrans" cxnId="{7CAAA32A-94B3-43D4-8AE6-4ED05CFD56F1}">
      <dgm:prSet/>
      <dgm:spPr/>
      <dgm:t>
        <a:bodyPr/>
        <a:lstStyle/>
        <a:p>
          <a:endParaRPr lang="en-US"/>
        </a:p>
      </dgm:t>
    </dgm:pt>
    <dgm:pt modelId="{9E327A84-DFA9-4214-A75B-51369FC36886}">
      <dgm:prSet/>
      <dgm:spPr/>
      <dgm:t>
        <a:bodyPr/>
        <a:lstStyle/>
        <a:p>
          <a:r>
            <a:rPr lang="en-IN"/>
            <a:t>Massage, Stretching, Walking, Cognitive distraction (such as playing games or working puzzles), Taking temperate warm or cool baths, Yoga </a:t>
          </a:r>
          <a:endParaRPr lang="en-US"/>
        </a:p>
      </dgm:t>
    </dgm:pt>
    <dgm:pt modelId="{6BABE49D-90E8-43C5-AC4D-1003B09E0FCB}" type="parTrans" cxnId="{FAEBEBF5-E331-43EA-B81D-C31C2838649A}">
      <dgm:prSet/>
      <dgm:spPr/>
      <dgm:t>
        <a:bodyPr/>
        <a:lstStyle/>
        <a:p>
          <a:endParaRPr lang="en-US"/>
        </a:p>
      </dgm:t>
    </dgm:pt>
    <dgm:pt modelId="{5F302B61-2B96-4892-96CC-C7C5890602F1}" type="sibTrans" cxnId="{FAEBEBF5-E331-43EA-B81D-C31C2838649A}">
      <dgm:prSet/>
      <dgm:spPr/>
      <dgm:t>
        <a:bodyPr/>
        <a:lstStyle/>
        <a:p>
          <a:endParaRPr lang="en-US"/>
        </a:p>
      </dgm:t>
    </dgm:pt>
    <dgm:pt modelId="{B276A849-BEDC-4C75-A52D-B5E92CBCA575}">
      <dgm:prSet/>
      <dgm:spPr/>
      <dgm:t>
        <a:bodyPr/>
        <a:lstStyle/>
        <a:p>
          <a:r>
            <a:rPr lang="en-IN"/>
            <a:t>Pharmacological:</a:t>
          </a:r>
          <a:endParaRPr lang="en-US"/>
        </a:p>
      </dgm:t>
    </dgm:pt>
    <dgm:pt modelId="{417F0137-5430-45CC-8AEC-19BCFA75B856}" type="parTrans" cxnId="{FB423488-457F-4FB3-BF96-C95A74EBE088}">
      <dgm:prSet/>
      <dgm:spPr/>
      <dgm:t>
        <a:bodyPr/>
        <a:lstStyle/>
        <a:p>
          <a:endParaRPr lang="en-US"/>
        </a:p>
      </dgm:t>
    </dgm:pt>
    <dgm:pt modelId="{4DEC7A01-7560-4A04-A1B8-BE1A56E1E59D}" type="sibTrans" cxnId="{FB423488-457F-4FB3-BF96-C95A74EBE088}">
      <dgm:prSet/>
      <dgm:spPr/>
      <dgm:t>
        <a:bodyPr/>
        <a:lstStyle/>
        <a:p>
          <a:endParaRPr lang="en-US"/>
        </a:p>
      </dgm:t>
    </dgm:pt>
    <dgm:pt modelId="{28FADD22-8D21-48D3-BFC8-F73D7FE35A92}">
      <dgm:prSet/>
      <dgm:spPr/>
      <dgm:t>
        <a:bodyPr/>
        <a:lstStyle/>
        <a:p>
          <a:r>
            <a:rPr lang="en-IN"/>
            <a:t>Gabapentin 200-600 mg/ day</a:t>
          </a:r>
          <a:endParaRPr lang="en-US"/>
        </a:p>
      </dgm:t>
    </dgm:pt>
    <dgm:pt modelId="{81645C55-BE97-4127-9AA3-787B2E9C023C}" type="parTrans" cxnId="{18EA5E28-F275-43ED-B5AE-852E512739F9}">
      <dgm:prSet/>
      <dgm:spPr/>
      <dgm:t>
        <a:bodyPr/>
        <a:lstStyle/>
        <a:p>
          <a:endParaRPr lang="en-US"/>
        </a:p>
      </dgm:t>
    </dgm:pt>
    <dgm:pt modelId="{9493BC38-7A24-427C-8ABD-D32BD9805D7F}" type="sibTrans" cxnId="{18EA5E28-F275-43ED-B5AE-852E512739F9}">
      <dgm:prSet/>
      <dgm:spPr/>
      <dgm:t>
        <a:bodyPr/>
        <a:lstStyle/>
        <a:p>
          <a:endParaRPr lang="en-US"/>
        </a:p>
      </dgm:t>
    </dgm:pt>
    <dgm:pt modelId="{27AD4EAD-D097-42D1-8181-7F8ADFE5FCFE}">
      <dgm:prSet/>
      <dgm:spPr/>
      <dgm:t>
        <a:bodyPr/>
        <a:lstStyle/>
        <a:p>
          <a:r>
            <a:rPr lang="en-IN"/>
            <a:t>Pregabalin 25 -150 mg/ day</a:t>
          </a:r>
          <a:endParaRPr lang="en-US"/>
        </a:p>
      </dgm:t>
    </dgm:pt>
    <dgm:pt modelId="{3D4C8748-5093-4521-8FB8-F8208A41371E}" type="parTrans" cxnId="{924DCDAD-12D7-4B1A-9A96-4764A7E4A04A}">
      <dgm:prSet/>
      <dgm:spPr/>
      <dgm:t>
        <a:bodyPr/>
        <a:lstStyle/>
        <a:p>
          <a:endParaRPr lang="en-US"/>
        </a:p>
      </dgm:t>
    </dgm:pt>
    <dgm:pt modelId="{598CC435-67B1-40B7-9243-9F8B6F63A017}" type="sibTrans" cxnId="{924DCDAD-12D7-4B1A-9A96-4764A7E4A04A}">
      <dgm:prSet/>
      <dgm:spPr/>
      <dgm:t>
        <a:bodyPr/>
        <a:lstStyle/>
        <a:p>
          <a:endParaRPr lang="en-US"/>
        </a:p>
      </dgm:t>
    </dgm:pt>
    <dgm:pt modelId="{A3A1DCEA-0E79-4F4F-B265-20875299D125}">
      <dgm:prSet/>
      <dgm:spPr/>
      <dgm:t>
        <a:bodyPr/>
        <a:lstStyle/>
        <a:p>
          <a:r>
            <a:rPr lang="en-IN" dirty="0"/>
            <a:t>Tramadol 25-100 mg / day</a:t>
          </a:r>
          <a:endParaRPr lang="en-US" dirty="0"/>
        </a:p>
      </dgm:t>
    </dgm:pt>
    <dgm:pt modelId="{2327B4B1-2D8B-473F-94D4-31CEC5839DCF}" type="parTrans" cxnId="{2C29C8C2-6E0A-4E90-9F9E-1D4DAA08378C}">
      <dgm:prSet/>
      <dgm:spPr/>
      <dgm:t>
        <a:bodyPr/>
        <a:lstStyle/>
        <a:p>
          <a:endParaRPr lang="en-US"/>
        </a:p>
      </dgm:t>
    </dgm:pt>
    <dgm:pt modelId="{E858361E-EF9F-44B3-B986-0CEBDD6CCA26}" type="sibTrans" cxnId="{2C29C8C2-6E0A-4E90-9F9E-1D4DAA08378C}">
      <dgm:prSet/>
      <dgm:spPr/>
      <dgm:t>
        <a:bodyPr/>
        <a:lstStyle/>
        <a:p>
          <a:endParaRPr lang="en-US"/>
        </a:p>
      </dgm:t>
    </dgm:pt>
    <dgm:pt modelId="{165E9FD1-295C-4E62-BA2C-2937D7E782FA}">
      <dgm:prSet/>
      <dgm:spPr/>
      <dgm:t>
        <a:bodyPr/>
        <a:lstStyle/>
        <a:p>
          <a:r>
            <a:rPr lang="en-IN"/>
            <a:t>Levodopa 125mg/day</a:t>
          </a:r>
          <a:endParaRPr lang="en-US"/>
        </a:p>
      </dgm:t>
    </dgm:pt>
    <dgm:pt modelId="{0AC9159A-9976-4A1D-AAF8-A83F3B2F1C1E}" type="parTrans" cxnId="{49C117A3-2253-405E-AEC9-72A4E64B719F}">
      <dgm:prSet/>
      <dgm:spPr/>
      <dgm:t>
        <a:bodyPr/>
        <a:lstStyle/>
        <a:p>
          <a:endParaRPr lang="en-US"/>
        </a:p>
      </dgm:t>
    </dgm:pt>
    <dgm:pt modelId="{AF1B8137-3974-4509-B25E-48CA2490EEE8}" type="sibTrans" cxnId="{49C117A3-2253-405E-AEC9-72A4E64B719F}">
      <dgm:prSet/>
      <dgm:spPr/>
      <dgm:t>
        <a:bodyPr/>
        <a:lstStyle/>
        <a:p>
          <a:endParaRPr lang="en-US"/>
        </a:p>
      </dgm:t>
    </dgm:pt>
    <dgm:pt modelId="{EFFDAD3E-93B3-4C83-B3DC-D77A16AF772B}">
      <dgm:prSet/>
      <dgm:spPr/>
      <dgm:t>
        <a:bodyPr/>
        <a:lstStyle/>
        <a:p>
          <a:r>
            <a:rPr lang="en-IN"/>
            <a:t>Nonergoline dopamine receptor agonists (ropinirole, pramipexole, rotigotine)</a:t>
          </a:r>
          <a:endParaRPr lang="en-US"/>
        </a:p>
      </dgm:t>
    </dgm:pt>
    <dgm:pt modelId="{87A78043-4A27-43A0-A8CD-310BD421FC93}" type="parTrans" cxnId="{A223E2CD-5FE8-4658-BAA6-BDA7AA0AA628}">
      <dgm:prSet/>
      <dgm:spPr/>
      <dgm:t>
        <a:bodyPr/>
        <a:lstStyle/>
        <a:p>
          <a:endParaRPr lang="en-US"/>
        </a:p>
      </dgm:t>
    </dgm:pt>
    <dgm:pt modelId="{4C985E5A-EC52-454A-981E-62F571AD6F70}" type="sibTrans" cxnId="{A223E2CD-5FE8-4658-BAA6-BDA7AA0AA628}">
      <dgm:prSet/>
      <dgm:spPr/>
      <dgm:t>
        <a:bodyPr/>
        <a:lstStyle/>
        <a:p>
          <a:endParaRPr lang="en-US"/>
        </a:p>
      </dgm:t>
    </dgm:pt>
    <dgm:pt modelId="{3CDCBF1A-C4AA-4033-B924-B0015365F152}" type="pres">
      <dgm:prSet presAssocID="{465FE940-6CA9-4B60-9DA3-20B0C32C1751}" presName="linear" presStyleCnt="0">
        <dgm:presLayoutVars>
          <dgm:animLvl val="lvl"/>
          <dgm:resizeHandles val="exact"/>
        </dgm:presLayoutVars>
      </dgm:prSet>
      <dgm:spPr/>
    </dgm:pt>
    <dgm:pt modelId="{9018CB9F-4AD1-4292-99D5-C3BE75FFD755}" type="pres">
      <dgm:prSet presAssocID="{6DCE47FD-3FAD-43A2-9723-A8DBE2E36F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6AA970-CF15-4908-8CF3-78E25BA7BBDC}" type="pres">
      <dgm:prSet presAssocID="{6DCE47FD-3FAD-43A2-9723-A8DBE2E36FC1}" presName="childText" presStyleLbl="revTx" presStyleIdx="0" presStyleCnt="2">
        <dgm:presLayoutVars>
          <dgm:bulletEnabled val="1"/>
        </dgm:presLayoutVars>
      </dgm:prSet>
      <dgm:spPr/>
    </dgm:pt>
    <dgm:pt modelId="{C1745C03-9285-4ED9-BF10-701CE7944E48}" type="pres">
      <dgm:prSet presAssocID="{B276A849-BEDC-4C75-A52D-B5E92CBCA57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85887A2-05AB-4A2F-BADA-7406BD2B9078}" type="pres">
      <dgm:prSet presAssocID="{B276A849-BEDC-4C75-A52D-B5E92CBCA57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8EA5E28-F275-43ED-B5AE-852E512739F9}" srcId="{B276A849-BEDC-4C75-A52D-B5E92CBCA575}" destId="{28FADD22-8D21-48D3-BFC8-F73D7FE35A92}" srcOrd="0" destOrd="0" parTransId="{81645C55-BE97-4127-9AA3-787B2E9C023C}" sibTransId="{9493BC38-7A24-427C-8ABD-D32BD9805D7F}"/>
    <dgm:cxn modelId="{7CAAA32A-94B3-43D4-8AE6-4ED05CFD56F1}" srcId="{465FE940-6CA9-4B60-9DA3-20B0C32C1751}" destId="{6DCE47FD-3FAD-43A2-9723-A8DBE2E36FC1}" srcOrd="0" destOrd="0" parTransId="{8CCAA030-7202-4C17-B395-F79C3C283113}" sibTransId="{2C345981-A3C4-4B80-983E-34CB7B8AD33A}"/>
    <dgm:cxn modelId="{8384D93E-A076-4320-9081-5541FD26EEE7}" type="presOf" srcId="{465FE940-6CA9-4B60-9DA3-20B0C32C1751}" destId="{3CDCBF1A-C4AA-4033-B924-B0015365F152}" srcOrd="0" destOrd="0" presId="urn:microsoft.com/office/officeart/2005/8/layout/vList2"/>
    <dgm:cxn modelId="{B16AC557-4FD2-4177-B5A7-46327F2E23CF}" type="presOf" srcId="{B276A849-BEDC-4C75-A52D-B5E92CBCA575}" destId="{C1745C03-9285-4ED9-BF10-701CE7944E48}" srcOrd="0" destOrd="0" presId="urn:microsoft.com/office/officeart/2005/8/layout/vList2"/>
    <dgm:cxn modelId="{FB423488-457F-4FB3-BF96-C95A74EBE088}" srcId="{465FE940-6CA9-4B60-9DA3-20B0C32C1751}" destId="{B276A849-BEDC-4C75-A52D-B5E92CBCA575}" srcOrd="1" destOrd="0" parTransId="{417F0137-5430-45CC-8AEC-19BCFA75B856}" sibTransId="{4DEC7A01-7560-4A04-A1B8-BE1A56E1E59D}"/>
    <dgm:cxn modelId="{FECC4B92-02C7-4E50-B0E4-BC2EA79EF5E2}" type="presOf" srcId="{6DCE47FD-3FAD-43A2-9723-A8DBE2E36FC1}" destId="{9018CB9F-4AD1-4292-99D5-C3BE75FFD755}" srcOrd="0" destOrd="0" presId="urn:microsoft.com/office/officeart/2005/8/layout/vList2"/>
    <dgm:cxn modelId="{2F458F95-BA21-458E-BBA8-3ABF4AEE9121}" type="presOf" srcId="{EFFDAD3E-93B3-4C83-B3DC-D77A16AF772B}" destId="{285887A2-05AB-4A2F-BADA-7406BD2B9078}" srcOrd="0" destOrd="4" presId="urn:microsoft.com/office/officeart/2005/8/layout/vList2"/>
    <dgm:cxn modelId="{EE8E989E-D878-401B-8570-CDB34C095413}" type="presOf" srcId="{9E327A84-DFA9-4214-A75B-51369FC36886}" destId="{9F6AA970-CF15-4908-8CF3-78E25BA7BBDC}" srcOrd="0" destOrd="0" presId="urn:microsoft.com/office/officeart/2005/8/layout/vList2"/>
    <dgm:cxn modelId="{49C117A3-2253-405E-AEC9-72A4E64B719F}" srcId="{B276A849-BEDC-4C75-A52D-B5E92CBCA575}" destId="{165E9FD1-295C-4E62-BA2C-2937D7E782FA}" srcOrd="3" destOrd="0" parTransId="{0AC9159A-9976-4A1D-AAF8-A83F3B2F1C1E}" sibTransId="{AF1B8137-3974-4509-B25E-48CA2490EEE8}"/>
    <dgm:cxn modelId="{DA31E0A7-CE9B-4F6C-A53E-904984D10859}" type="presOf" srcId="{27AD4EAD-D097-42D1-8181-7F8ADFE5FCFE}" destId="{285887A2-05AB-4A2F-BADA-7406BD2B9078}" srcOrd="0" destOrd="1" presId="urn:microsoft.com/office/officeart/2005/8/layout/vList2"/>
    <dgm:cxn modelId="{992ADFA9-F75E-4FD6-AFA6-6070B4114210}" type="presOf" srcId="{165E9FD1-295C-4E62-BA2C-2937D7E782FA}" destId="{285887A2-05AB-4A2F-BADA-7406BD2B9078}" srcOrd="0" destOrd="3" presId="urn:microsoft.com/office/officeart/2005/8/layout/vList2"/>
    <dgm:cxn modelId="{924DCDAD-12D7-4B1A-9A96-4764A7E4A04A}" srcId="{B276A849-BEDC-4C75-A52D-B5E92CBCA575}" destId="{27AD4EAD-D097-42D1-8181-7F8ADFE5FCFE}" srcOrd="1" destOrd="0" parTransId="{3D4C8748-5093-4521-8FB8-F8208A41371E}" sibTransId="{598CC435-67B1-40B7-9243-9F8B6F63A017}"/>
    <dgm:cxn modelId="{2C29C8C2-6E0A-4E90-9F9E-1D4DAA08378C}" srcId="{B276A849-BEDC-4C75-A52D-B5E92CBCA575}" destId="{A3A1DCEA-0E79-4F4F-B265-20875299D125}" srcOrd="2" destOrd="0" parTransId="{2327B4B1-2D8B-473F-94D4-31CEC5839DCF}" sibTransId="{E858361E-EF9F-44B3-B986-0CEBDD6CCA26}"/>
    <dgm:cxn modelId="{A223E2CD-5FE8-4658-BAA6-BDA7AA0AA628}" srcId="{B276A849-BEDC-4C75-A52D-B5E92CBCA575}" destId="{EFFDAD3E-93B3-4C83-B3DC-D77A16AF772B}" srcOrd="4" destOrd="0" parTransId="{87A78043-4A27-43A0-A8CD-310BD421FC93}" sibTransId="{4C985E5A-EC52-454A-981E-62F571AD6F70}"/>
    <dgm:cxn modelId="{D94C6FDC-AA07-482A-BC7F-F4A3EDC5A595}" type="presOf" srcId="{28FADD22-8D21-48D3-BFC8-F73D7FE35A92}" destId="{285887A2-05AB-4A2F-BADA-7406BD2B9078}" srcOrd="0" destOrd="0" presId="urn:microsoft.com/office/officeart/2005/8/layout/vList2"/>
    <dgm:cxn modelId="{74FDFAE7-1B4A-4976-A54A-E7645D00E470}" type="presOf" srcId="{A3A1DCEA-0E79-4F4F-B265-20875299D125}" destId="{285887A2-05AB-4A2F-BADA-7406BD2B9078}" srcOrd="0" destOrd="2" presId="urn:microsoft.com/office/officeart/2005/8/layout/vList2"/>
    <dgm:cxn modelId="{FAEBEBF5-E331-43EA-B81D-C31C2838649A}" srcId="{6DCE47FD-3FAD-43A2-9723-A8DBE2E36FC1}" destId="{9E327A84-DFA9-4214-A75B-51369FC36886}" srcOrd="0" destOrd="0" parTransId="{6BABE49D-90E8-43C5-AC4D-1003B09E0FCB}" sibTransId="{5F302B61-2B96-4892-96CC-C7C5890602F1}"/>
    <dgm:cxn modelId="{28083C77-EABB-4060-8B10-7CB9C84D782A}" type="presParOf" srcId="{3CDCBF1A-C4AA-4033-B924-B0015365F152}" destId="{9018CB9F-4AD1-4292-99D5-C3BE75FFD755}" srcOrd="0" destOrd="0" presId="urn:microsoft.com/office/officeart/2005/8/layout/vList2"/>
    <dgm:cxn modelId="{FF85167B-E23C-45AC-A8C9-E2297AF1640B}" type="presParOf" srcId="{3CDCBF1A-C4AA-4033-B924-B0015365F152}" destId="{9F6AA970-CF15-4908-8CF3-78E25BA7BBDC}" srcOrd="1" destOrd="0" presId="urn:microsoft.com/office/officeart/2005/8/layout/vList2"/>
    <dgm:cxn modelId="{13FD6B2C-792F-4520-B930-BCD4A09224FF}" type="presParOf" srcId="{3CDCBF1A-C4AA-4033-B924-B0015365F152}" destId="{C1745C03-9285-4ED9-BF10-701CE7944E48}" srcOrd="2" destOrd="0" presId="urn:microsoft.com/office/officeart/2005/8/layout/vList2"/>
    <dgm:cxn modelId="{2AA2BE2C-9069-41BA-827A-DEFF529AC293}" type="presParOf" srcId="{3CDCBF1A-C4AA-4033-B924-B0015365F152}" destId="{285887A2-05AB-4A2F-BADA-7406BD2B90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17E80-133F-423C-9590-8BF3C7FDC7A7}">
      <dsp:nvSpPr>
        <dsp:cNvPr id="0" name=""/>
        <dsp:cNvSpPr/>
      </dsp:nvSpPr>
      <dsp:spPr>
        <a:xfrm rot="5400000">
          <a:off x="5768635" y="-1584334"/>
          <a:ext cx="2900437" cy="67942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an uncomfortable urge to move the legs while at rest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relief upon movement or getting up to walk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worsened symptom severity at night</a:t>
          </a:r>
          <a:r>
            <a:rPr lang="en-US" sz="2400" kern="1200" dirty="0"/>
            <a:t>.</a:t>
          </a:r>
        </a:p>
      </dsp:txBody>
      <dsp:txXfrm rot="-5400000">
        <a:off x="3821746" y="504143"/>
        <a:ext cx="6652627" cy="2617261"/>
      </dsp:txXfrm>
    </dsp:sp>
    <dsp:sp modelId="{45414514-2DEA-4951-8A57-7B7EDDC7B1AC}">
      <dsp:nvSpPr>
        <dsp:cNvPr id="0" name=""/>
        <dsp:cNvSpPr/>
      </dsp:nvSpPr>
      <dsp:spPr>
        <a:xfrm>
          <a:off x="0" y="0"/>
          <a:ext cx="3821746" cy="362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Restless legs syndrome (RLS) is characterized by </a:t>
          </a:r>
        </a:p>
      </dsp:txBody>
      <dsp:txXfrm>
        <a:off x="176985" y="176985"/>
        <a:ext cx="3467776" cy="3271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8CB9F-4AD1-4292-99D5-C3BE75FFD755}">
      <dsp:nvSpPr>
        <dsp:cNvPr id="0" name=""/>
        <dsp:cNvSpPr/>
      </dsp:nvSpPr>
      <dsp:spPr>
        <a:xfrm>
          <a:off x="0" y="108637"/>
          <a:ext cx="10593661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Nonpharmacological </a:t>
          </a:r>
          <a:endParaRPr lang="en-US" sz="3000" kern="1200"/>
        </a:p>
      </dsp:txBody>
      <dsp:txXfrm>
        <a:off x="35125" y="143762"/>
        <a:ext cx="10523411" cy="649299"/>
      </dsp:txXfrm>
    </dsp:sp>
    <dsp:sp modelId="{9F6AA970-CF15-4908-8CF3-78E25BA7BBDC}">
      <dsp:nvSpPr>
        <dsp:cNvPr id="0" name=""/>
        <dsp:cNvSpPr/>
      </dsp:nvSpPr>
      <dsp:spPr>
        <a:xfrm>
          <a:off x="0" y="828186"/>
          <a:ext cx="10593661" cy="714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34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/>
            <a:t>Massage, Stretching, Walking, Cognitive distraction (such as playing games or working puzzles), Taking temperate warm or cool baths, Yoga </a:t>
          </a:r>
          <a:endParaRPr lang="en-US" sz="2300" kern="1200"/>
        </a:p>
      </dsp:txBody>
      <dsp:txXfrm>
        <a:off x="0" y="828186"/>
        <a:ext cx="10593661" cy="714150"/>
      </dsp:txXfrm>
    </dsp:sp>
    <dsp:sp modelId="{C1745C03-9285-4ED9-BF10-701CE7944E48}">
      <dsp:nvSpPr>
        <dsp:cNvPr id="0" name=""/>
        <dsp:cNvSpPr/>
      </dsp:nvSpPr>
      <dsp:spPr>
        <a:xfrm>
          <a:off x="0" y="1542337"/>
          <a:ext cx="10593661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Pharmacological:</a:t>
          </a:r>
          <a:endParaRPr lang="en-US" sz="3000" kern="1200"/>
        </a:p>
      </dsp:txBody>
      <dsp:txXfrm>
        <a:off x="35125" y="1577462"/>
        <a:ext cx="10523411" cy="649299"/>
      </dsp:txXfrm>
    </dsp:sp>
    <dsp:sp modelId="{285887A2-05AB-4A2F-BADA-7406BD2B9078}">
      <dsp:nvSpPr>
        <dsp:cNvPr id="0" name=""/>
        <dsp:cNvSpPr/>
      </dsp:nvSpPr>
      <dsp:spPr>
        <a:xfrm>
          <a:off x="0" y="2261887"/>
          <a:ext cx="10593661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349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/>
            <a:t>Gabapentin 200-600 mg/ day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/>
            <a:t>Pregabalin 25 -150 mg/ day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 dirty="0"/>
            <a:t>Tramadol 25-100 mg / day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/>
            <a:t>Levodopa 125mg/day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300" kern="1200"/>
            <a:t>Nonergoline dopamine receptor agonists (ropinirole, pramipexole, rotigotine)</a:t>
          </a:r>
          <a:endParaRPr lang="en-US" sz="2300" kern="1200"/>
        </a:p>
      </dsp:txBody>
      <dsp:txXfrm>
        <a:off x="0" y="2261887"/>
        <a:ext cx="10593661" cy="1956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3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5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3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1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4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1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4B3E97-9B22-4CCC-386B-C11C73CB3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89005D-D6FF-A0F2-E44F-13D65DE42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4892948" cy="3427867"/>
          </a:xfrm>
        </p:spPr>
        <p:txBody>
          <a:bodyPr anchor="t"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Restless Legs Syndrome in Chronic Kidney Disease (15 minutes)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0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A8AD-A8CC-2FF1-BABF-6A1869B6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Restless Legs Syndrome (RLS)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B28AB1-C0B9-C945-03DC-C9DAB9B30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600321"/>
              </p:ext>
            </p:extLst>
          </p:nvPr>
        </p:nvGraphicFramePr>
        <p:xfrm>
          <a:off x="914399" y="2686042"/>
          <a:ext cx="10615962" cy="3625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53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D208C1-8645-CCBF-461C-BC6B0785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14399"/>
            <a:ext cx="3543300" cy="4578624"/>
          </a:xfrm>
        </p:spPr>
        <p:txBody>
          <a:bodyPr anchor="b">
            <a:normAutofit/>
          </a:bodyPr>
          <a:lstStyle/>
          <a:p>
            <a:r>
              <a:rPr lang="en-IN" dirty="0"/>
              <a:t>RLS - Diagnosis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825F-B629-8403-7038-3CF2EEDD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572" y="960119"/>
            <a:ext cx="6439828" cy="5340313"/>
          </a:xfrm>
        </p:spPr>
        <p:txBody>
          <a:bodyPr anchor="t"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An irresistible urge to move the legs, usually but not always accompanied by uncomfortable and unpleasant sensations in the legs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Symptoms that begin or worsen during periods of rest or inactivity, such as lying down or sitting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Symptoms are partially or completely relieved by movement, such as walking or stretching, at least as long as the activity continues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Symptoms only occur or are worse in the evening or night than during the day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The occurrence of the above features  not solely accounted for as symptoms primary to another medical or a </a:t>
            </a:r>
            <a:r>
              <a:rPr lang="en-US" dirty="0" err="1"/>
              <a:t>behavioural</a:t>
            </a:r>
            <a:r>
              <a:rPr lang="en-US" dirty="0"/>
              <a:t> condition (e.g., discomfort due to myalgia, venous stasis, leg oedema, arthritis, leg cramps, positional discomfort, habitual foot tapping)</a:t>
            </a:r>
          </a:p>
          <a:p>
            <a:pPr>
              <a:lnSpc>
                <a:spcPct val="110000"/>
              </a:lnSpc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93427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20D0-5A32-1DC4-8C57-774B8746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C58149-7944-844D-A527-050A9F6D4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56915"/>
              </p:ext>
            </p:extLst>
          </p:nvPr>
        </p:nvGraphicFramePr>
        <p:xfrm>
          <a:off x="914398" y="2107580"/>
          <a:ext cx="10593661" cy="4326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19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18D20-F82B-F364-689C-6B948932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8844"/>
            <a:ext cx="6507126" cy="26341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Thank you!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1019FC-0FE0-4611-B71E-C03589FB6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46745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Grandview Display</vt:lpstr>
      <vt:lpstr>DashVTI</vt:lpstr>
      <vt:lpstr>Restless Legs Syndrome in Chronic Kidney Disease (15 minutes)</vt:lpstr>
      <vt:lpstr>Restless Legs Syndrome (RLS)</vt:lpstr>
      <vt:lpstr>RLS - Diagnosis</vt:lpstr>
      <vt:lpstr>Management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Restless Legs Syndrome in Chronic Kidney Disease (15 minutes)</dc:title>
  <dc:creator>Suresh Kumar</dc:creator>
  <cp:lastModifiedBy>Suresh Kumar</cp:lastModifiedBy>
  <cp:revision>3</cp:revision>
  <dcterms:created xsi:type="dcterms:W3CDTF">2022-12-28T06:16:05Z</dcterms:created>
  <dcterms:modified xsi:type="dcterms:W3CDTF">2022-12-28T15:26:33Z</dcterms:modified>
</cp:coreProperties>
</file>